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2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6E7-6799-415B-A1B4-3452346BB06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A668-E45A-492A-AC4F-8807E24D2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6E7-6799-415B-A1B4-3452346BB06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A668-E45A-492A-AC4F-8807E24D2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6E7-6799-415B-A1B4-3452346BB06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A668-E45A-492A-AC4F-8807E24D2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6E7-6799-415B-A1B4-3452346BB06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A668-E45A-492A-AC4F-8807E24D2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6E7-6799-415B-A1B4-3452346BB06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A668-E45A-492A-AC4F-8807E24D2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6E7-6799-415B-A1B4-3452346BB06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A668-E45A-492A-AC4F-8807E24D2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6E7-6799-415B-A1B4-3452346BB06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A668-E45A-492A-AC4F-8807E24D2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6E7-6799-415B-A1B4-3452346BB06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A668-E45A-492A-AC4F-8807E24D2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6E7-6799-415B-A1B4-3452346BB06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A668-E45A-492A-AC4F-8807E24D2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6E7-6799-415B-A1B4-3452346BB06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A668-E45A-492A-AC4F-8807E24D2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46E7-6799-415B-A1B4-3452346BB06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CA668-E45A-492A-AC4F-8807E24D2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46E7-6799-415B-A1B4-3452346BB064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A668-E45A-492A-AC4F-8807E24D24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edu.ru/" TargetMode="External"/><Relationship Id="rId2" Type="http://schemas.openxmlformats.org/officeDocument/2006/relationships/hyperlink" Target="http://www.eduniko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4vpr.ru/4-klass/" TargetMode="External"/><Relationship Id="rId5" Type="http://schemas.openxmlformats.org/officeDocument/2006/relationships/hyperlink" Target="http://rus4-vpr.sdamgia.ru/" TargetMode="External"/><Relationship Id="rId4" Type="http://schemas.openxmlformats.org/officeDocument/2006/relationships/hyperlink" Target="http://easyen.ru/load/nachalnykh/vpr/26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47013/0001-002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696744" cy="2448272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b="1" u="sng" dirty="0" smtClean="0"/>
              <a:t>Использование результатов оценочных процедур в повышении качества образования в начальной школе.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886200"/>
            <a:ext cx="4208512" cy="1752600"/>
          </a:xfrm>
        </p:spPr>
        <p:txBody>
          <a:bodyPr>
            <a:normAutofit/>
          </a:bodyPr>
          <a:lstStyle/>
          <a:p>
            <a:r>
              <a:rPr lang="ru-RU" sz="2100" b="1" i="1" dirty="0" smtClean="0">
                <a:solidFill>
                  <a:schemeClr val="tx1"/>
                </a:solidFill>
              </a:rPr>
              <a:t>09 января 2019 </a:t>
            </a:r>
            <a:r>
              <a:rPr lang="ru-RU" sz="2100" b="1" i="1" dirty="0">
                <a:solidFill>
                  <a:schemeClr val="tx1"/>
                </a:solidFill>
              </a:rPr>
              <a:t>год</a:t>
            </a:r>
            <a:endParaRPr lang="ru-RU" sz="2100" dirty="0">
              <a:solidFill>
                <a:schemeClr val="tx1"/>
              </a:solidFill>
            </a:endParaRPr>
          </a:p>
          <a:p>
            <a:r>
              <a:rPr lang="ru-RU" sz="2100" b="1" i="1" dirty="0">
                <a:solidFill>
                  <a:schemeClr val="tx1"/>
                </a:solidFill>
              </a:rPr>
              <a:t>Широкова Ольга Николаевна,</a:t>
            </a:r>
            <a:endParaRPr lang="ru-RU" sz="2100" dirty="0">
              <a:solidFill>
                <a:schemeClr val="tx1"/>
              </a:solidFill>
            </a:endParaRPr>
          </a:p>
          <a:p>
            <a:r>
              <a:rPr lang="ru-RU" sz="2100" b="1" i="1" dirty="0">
                <a:solidFill>
                  <a:schemeClr val="tx1"/>
                </a:solidFill>
              </a:rPr>
              <a:t>учитель начальных классов,</a:t>
            </a:r>
            <a:endParaRPr lang="ru-RU" sz="2100" dirty="0">
              <a:solidFill>
                <a:schemeClr val="tx1"/>
              </a:solidFill>
            </a:endParaRPr>
          </a:p>
          <a:p>
            <a:r>
              <a:rPr lang="ru-RU" sz="2100" b="1" i="1" dirty="0">
                <a:solidFill>
                  <a:schemeClr val="tx1"/>
                </a:solidFill>
              </a:rPr>
              <a:t>МБОУ «</a:t>
            </a:r>
            <a:r>
              <a:rPr lang="ru-RU" sz="2100" b="1" i="1" dirty="0" err="1">
                <a:solidFill>
                  <a:schemeClr val="tx1"/>
                </a:solidFill>
              </a:rPr>
              <a:t>Краснохолмская</a:t>
            </a:r>
            <a:r>
              <a:rPr lang="ru-RU" sz="2100" b="1" i="1" dirty="0">
                <a:solidFill>
                  <a:schemeClr val="tx1"/>
                </a:solidFill>
              </a:rPr>
              <a:t> </a:t>
            </a:r>
            <a:r>
              <a:rPr lang="ru-RU" sz="2100" b="1" i="1" dirty="0" err="1">
                <a:solidFill>
                  <a:schemeClr val="tx1"/>
                </a:solidFill>
              </a:rPr>
              <a:t>сош</a:t>
            </a:r>
            <a:r>
              <a:rPr lang="ru-RU" sz="2100" b="1" i="1" dirty="0">
                <a:solidFill>
                  <a:schemeClr val="tx1"/>
                </a:solidFill>
              </a:rPr>
              <a:t> №1»</a:t>
            </a:r>
            <a:endParaRPr lang="ru-RU" sz="21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8641"/>
            <a:ext cx="3024336" cy="5040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Georgia" pitchFamily="18" charset="0"/>
              </a:rPr>
              <a:t>Проблемы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836712"/>
            <a:ext cx="4176464" cy="56886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500" b="1" i="1" u="sng" dirty="0"/>
              <a:t>4. Проблемы подготовки учащихся в части формирования</a:t>
            </a:r>
            <a:r>
              <a:rPr lang="ru-RU" sz="4500" i="1" u="sng" dirty="0"/>
              <a:t> </a:t>
            </a:r>
            <a:r>
              <a:rPr lang="ru-RU" sz="4500" b="1" i="1" u="sng" dirty="0"/>
              <a:t>предметных результатов по русскому языку</a:t>
            </a:r>
            <a:endParaRPr lang="ru-RU" sz="4500" u="sng" dirty="0"/>
          </a:p>
          <a:p>
            <a:pPr marL="4763" indent="176213">
              <a:buFontTx/>
              <a:buChar char="-"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4763" indent="176213"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недостаточный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умения распознавать основную мысль текста, адекватно формулировать основную мысль в письменной форме, соблюдая нормы построения предложения и словоупотребления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763" indent="176213">
              <a:buFontTx/>
              <a:buChar char="-"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4763" indent="176213"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распознавать значение слова, адекватно формулировать значение слов в письменной форме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763" indent="176213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4763" indent="176213">
              <a:buFontTx/>
              <a:buChar char="-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подбирать к слову близкие по значению слова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763" indent="176213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4763" indent="176213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умения выражать просьбу, благодарность или отказ в письменной форме в соответствии с нормами речевого этикета в ситуации межличностного общения, соблюдая на письме изученные орфографические и пунктуационные нормы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88641"/>
            <a:ext cx="3456384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latin typeface="Georgia" pitchFamily="18" charset="0"/>
              </a:rPr>
              <a:t>Пути решения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836712"/>
            <a:ext cx="4175447" cy="56886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90488" indent="174625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 все уроки учебных предметов согласно учебному плану заданий на объяснение лексического значения слов, понятий, терминов, употребления их в разных речевых ситуациях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0488" indent="174625"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90488" indent="174625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тематических мини-проектов, связанных с освоением норм употребления языковых единиц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0488" indent="174625"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90488" indent="174625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заданий для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учащихся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4-х классов, направленных на формирование умений соблюдать в повседневной жизни нормы речевого этикета и правила устного общения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0488" indent="174625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90488" indent="174625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применение на всех уроках учебных предметов практических заданий разных типов на проверку одного и того же умения, групп умений.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60649"/>
            <a:ext cx="3024336" cy="4320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latin typeface="Georgia" pitchFamily="18" charset="0"/>
              </a:rPr>
              <a:t>Проблемы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124744"/>
            <a:ext cx="4176464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88900" indent="17463" algn="ctr">
              <a:buNone/>
            </a:pPr>
            <a:r>
              <a:rPr lang="ru-RU" sz="2900" b="1" i="1" u="sng" dirty="0"/>
              <a:t>5. Проблемы подготовки учащихся в части формирования</a:t>
            </a:r>
            <a:r>
              <a:rPr lang="ru-RU" sz="2900" i="1" u="sng" dirty="0"/>
              <a:t> </a:t>
            </a:r>
            <a:r>
              <a:rPr lang="ru-RU" sz="2900" b="1" i="1" u="sng" dirty="0"/>
              <a:t>предметных результатов по математике</a:t>
            </a:r>
            <a:r>
              <a:rPr lang="ru-RU" sz="2900" i="1" u="sng" dirty="0"/>
              <a:t> </a:t>
            </a:r>
            <a:endParaRPr lang="ru-RU" sz="2900" u="sng" dirty="0"/>
          </a:p>
          <a:p>
            <a:pPr marL="88900" indent="17463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недостаточный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умения  находить периметр или площадь геометрических фигур с заданными измерениями (квадрат, прямоугольник, нестандартные фигуры) с помощью линейки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8900" indent="17463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8900" indent="17463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сравнивать и переводить величины (время), используя основные единицы измерения величин и соотношения между ними (час – минута, минута – секунда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88900" indent="17463">
              <a:buFontTx/>
              <a:buChar char="-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8900" indent="17463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устанавливать зависимость между величинами, представленными в задаче, планировать ход решения задачи, выбирать и объяснять выбор действий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8900" indent="17463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8900" indent="17463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умения интерпретировать информацию (объяснять, сравнивать и обобщать данные, делать выводы и прогнозы).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260649"/>
            <a:ext cx="3456384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latin typeface="Georgia" pitchFamily="18" charset="0"/>
              </a:rPr>
              <a:t>Пути решения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99992" y="1124744"/>
            <a:ext cx="4464495" cy="54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185738" indent="258763">
              <a:buFontTx/>
              <a:buChar char="-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271463"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содержание уроков математики заданий, формирующих умения выполнять построение геометрических фигур с заданными измерениями, умения читать, записывать и сравнивать величины (время), используя основные единицы измерения величин в соотношения между ними, устанавливать зависимость между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величинами,</a:t>
            </a:r>
          </a:p>
          <a:p>
            <a:pPr marL="88900" indent="271463">
              <a:buNone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88900" indent="271463"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 уроки математики заданий на работу с источниками информации, представленной в разных формах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8900" indent="271463">
              <a:buFontTx/>
              <a:buChar char="-"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88900" indent="271463">
              <a:buFontTx/>
              <a:buChar char="-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индивидуальной работы над ошибками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8900" indent="271463">
              <a:buNone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88900" indent="271463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разработка и использование индивидуальных тематических домашних заданий в соответствии с уровнем и характером затруднений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учащегося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438/00013cb7-2e474ecc/im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Ð¾Ð²Ð¾Ð³Ð¾Ð´Ð½Ð¸Ðµ Ð¾ÑÐºÑÑÑÐºÐ¸ 2019 Ñ Ð¿Ð¾Ð¶ÐµÐ»Ð°Ð½Ð¸ÑÐ¼Ð¸ Ð¸ Ð¿Ð¾Ð·Ð´ÑÐ°Ð²Ð»ÐµÐ½Ð¸ÑÐ¼Ð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13235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42493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Monotype Corsiva" pitchFamily="66" charset="0"/>
              </a:rPr>
              <a:t>С наступившим новым годом !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t2.depositphotos.com/1281594/7240/v/950/depositphotos_72407859-stock-illustration-frame-with-school-childr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9247"/>
            <a:ext cx="8280920" cy="676875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608512" cy="439248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Georgia" pitchFamily="18" charset="0"/>
              </a:rPr>
              <a:t/>
            </a:r>
            <a:br>
              <a:rPr lang="ru-RU" sz="2200" b="1" i="1" dirty="0" smtClean="0">
                <a:latin typeface="Georgia" pitchFamily="18" charset="0"/>
              </a:rPr>
            </a:br>
            <a:r>
              <a:rPr lang="ru-RU" sz="2200" b="1" i="1" u="sng" dirty="0" smtClean="0">
                <a:latin typeface="Georgia" pitchFamily="18" charset="0"/>
              </a:rPr>
              <a:t>Основная </a:t>
            </a:r>
            <a:r>
              <a:rPr lang="ru-RU" sz="2200" b="1" i="1" u="sng" dirty="0">
                <a:latin typeface="Georgia" pitchFamily="18" charset="0"/>
              </a:rPr>
              <a:t>цель ВПР</a:t>
            </a:r>
            <a:r>
              <a:rPr lang="ru-RU" sz="2200" u="sng" dirty="0">
                <a:latin typeface="Georgia" pitchFamily="18" charset="0"/>
              </a:rPr>
              <a:t> </a:t>
            </a:r>
            <a:r>
              <a:rPr lang="ru-RU" sz="2200" dirty="0">
                <a:latin typeface="Georgia" pitchFamily="18" charset="0"/>
              </a:rPr>
              <a:t>– диагностика уровня достижения обучающимися образовательных результатов; информирование участников образовательных отношений о состоянии освоения ООП </a:t>
            </a:r>
            <a:r>
              <a:rPr lang="ru-RU" sz="2200" dirty="0" smtClean="0">
                <a:latin typeface="Georgia" pitchFamily="18" charset="0"/>
              </a:rPr>
              <a:t>НОО и </a:t>
            </a:r>
            <a:r>
              <a:rPr lang="ru-RU" sz="2200" dirty="0">
                <a:latin typeface="Georgia" pitchFamily="18" charset="0"/>
              </a:rPr>
              <a:t>готовности младших школьников к продолжению образования на уровне основной школы.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fs3.ppt4web.ru/images/132016/189078/640/img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120680" cy="4478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413196"/>
            <a:ext cx="8496944" cy="59862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нтернет-сайты, где можно потренироваться в решении заданий, представленных в ВПР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сайте </a:t>
            </a:r>
            <a:r>
              <a:rPr kumimoji="0" lang="en-US" sz="1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vpr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statgrad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найдёте демоверсии ВПР по всем предметам 2016-2017 годов;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сайте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НИКО (Национальные исследования качества образования)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https://www.eduniko.ru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размещен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Банк заданий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образцы заданий по всем трем предметам. Потренировавшись, ученик уже будет лучше ориентироваться в форме и направленности вопросов. К тому же ребенок привыкнет к объему работ, который довольно внушителен.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неплохо помочь в подготовке ребенка могут и тестовые задания на сайте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тесты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testedu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можно проверить школьника на знания по всем предметам и выявить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слабые места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над которыми стоит поработать тщательнее;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различные видео уроки  по всем предметам можно найти 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Современном учительском портале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easyen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load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nachalnykh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vpr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/260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представлены примеры заданий и разбор решений.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ежемесячно составленные тренировочные варианты для самопроверки по подготовке к ВПР можно найти на сайте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Решу ВПР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://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rus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4-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vpr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sdamgia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можете составить вариант из необходимого вам количества заданий по тем или иным разделам задачного каталога.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пройти тесты по ВПР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режиме на сайте </a:t>
            </a:r>
            <a:r>
              <a:rPr kumimoji="0" lang="en-US" sz="16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Onlline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Test Pad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хорошая помощь при подготовке к ВПР на сайте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4ВПР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://4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vpr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/4-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klass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verdlovskoe.ucoz.ru/62007c5c-3135-11e5-925a-0050569c7d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54103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nplus.com/files/resources/original/598c0229172da15dcae8708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95736" y="1988840"/>
          <a:ext cx="4968552" cy="3456384"/>
        </p:xfrm>
        <a:graphic>
          <a:graphicData uri="http://schemas.openxmlformats.org/drawingml/2006/table">
            <a:tbl>
              <a:tblPr/>
              <a:tblGrid>
                <a:gridCol w="248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799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/>
                        <a:t>Предмет (ВПР)</a:t>
                      </a:r>
                      <a:endParaRPr lang="ru-RU" dirty="0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/>
                        <a:t>Дата</a:t>
                      </a:r>
                      <a:endParaRPr lang="ru-RU" dirty="0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8987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>Русский язык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>17 апреля  - диктант </a:t>
                      </a:r>
                      <a:br>
                        <a:rPr lang="ru-RU" dirty="0"/>
                      </a:br>
                      <a:r>
                        <a:rPr lang="ru-RU" dirty="0"/>
                        <a:t>19 апреля - тестовые задания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99">
                <a:tc>
                  <a:txBody>
                    <a:bodyPr/>
                    <a:lstStyle/>
                    <a:p>
                      <a:pPr algn="l" fontAlgn="t"/>
                      <a:r>
                        <a:rPr lang="ru-RU"/>
                        <a:t>Математика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>24 апреля 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99">
                <a:tc>
                  <a:txBody>
                    <a:bodyPr/>
                    <a:lstStyle/>
                    <a:p>
                      <a:pPr algn="l" fontAlgn="t"/>
                      <a:r>
                        <a:rPr lang="ru-RU"/>
                        <a:t>Окружающий мир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>26 апреля 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9" y="980728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Расписание проведения Всероссийских проверочных работ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в 4 классе в 2017/2018 учебном году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04665"/>
            <a:ext cx="3024336" cy="4320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latin typeface="Georgia" pitchFamily="18" charset="0"/>
              </a:rPr>
              <a:t>Проблемы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3754760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u="sng" dirty="0"/>
              <a:t>1. </a:t>
            </a:r>
            <a:r>
              <a:rPr lang="ru-RU" b="1" i="1" u="sng" dirty="0"/>
              <a:t>Организационно-методические проблемы</a:t>
            </a:r>
            <a:endParaRPr lang="ru-RU" u="sng" dirty="0"/>
          </a:p>
          <a:p>
            <a:pPr marL="88900" indent="271463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недостаточный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уровень профессиональной компетенции педагога в области формирования и достижения предметных результатов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8900" indent="271463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88900" indent="271463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использования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ориентированных заданий для формирования практических навыков учащихся и для диагностики их результатов; разработки/составления работ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404665"/>
            <a:ext cx="3456384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latin typeface="Georgia" pitchFamily="18" charset="0"/>
              </a:rPr>
              <a:t>Пути решения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124744"/>
            <a:ext cx="4175447" cy="540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85738" indent="258763">
              <a:buFontTx/>
              <a:buChar char="-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185738" indent="258763">
              <a:buFontTx/>
              <a:buChar char="-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опытом учителей начальных классов по актуальным вопросам достижения учащимися планируемых результатов, диагностики и оценки планируемых результатов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5738" indent="258763">
              <a:buNone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185738" indent="258763">
              <a:buFontTx/>
              <a:buChar char="-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проектной деятельности учителей по разработке/осознанию контрольно-измерительных материалов в соответствии с планируемыми результатами на уровне начального общего образования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5738" indent="258763">
              <a:buNone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185738" indent="258763">
              <a:buFontTx/>
              <a:buChar char="-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форм, подходов к организации и проведению текущего контроля, промежуточной аттестации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5738" indent="258763">
              <a:buNone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185738" indent="258763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проведение тренировочных работ в формате ВПР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04665"/>
            <a:ext cx="3024336" cy="4320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latin typeface="Georgia" pitchFamily="18" charset="0"/>
              </a:rPr>
              <a:t>Проблемы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3754760" cy="2592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/>
              <a:t>2. Программно-методические проблемы</a:t>
            </a:r>
            <a:endParaRPr lang="ru-RU" sz="2000" u="sng" dirty="0"/>
          </a:p>
          <a:p>
            <a:pPr marL="88900" indent="176213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несоответствие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содержания рабочих программ учебных предметов в части характеристики планируемых результатов нормативным требованиям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мало тем о родном крае, области).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404665"/>
            <a:ext cx="3456384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latin typeface="Georgia" pitchFamily="18" charset="0"/>
              </a:rPr>
              <a:t>Пути решения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124744"/>
            <a:ext cx="4175447" cy="43204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5738" indent="258763">
              <a:buFontTx/>
              <a:buChar char="-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185738" indent="258763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увеличение доли практико-ориентированных заданий как на уроке, так и во внеурочной деятельности. Для расширения знаний обучающихся о родном крае (его главном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городе,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достопримечатель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ностях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особенностях природы) использование  дополнительной литературы, разработка проектов, презентаций, подготовка обучающимися сообщений, составление коллажей, выставок рисунков и т.д.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www.hibiny.com/images/news/2017/147351/f634c33f7f83604ff5f835018baacbe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60649"/>
            <a:ext cx="3024336" cy="4320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latin typeface="Georgia" pitchFamily="18" charset="0"/>
              </a:rPr>
              <a:t>Проблемы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908720"/>
            <a:ext cx="3754760" cy="56166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8900" indent="17463" algn="ctr">
              <a:buNone/>
            </a:pPr>
            <a:r>
              <a:rPr lang="ru-RU" sz="2200" b="1" i="1" u="sng" dirty="0"/>
              <a:t>3. Проблемы подготовки учащихся в части формирования</a:t>
            </a:r>
            <a:r>
              <a:rPr lang="ru-RU" sz="2200" i="1" u="sng" dirty="0"/>
              <a:t> </a:t>
            </a:r>
            <a:r>
              <a:rPr lang="ru-RU" sz="2200" b="1" i="1" u="sng" dirty="0" err="1"/>
              <a:t>метапредметных</a:t>
            </a:r>
            <a:r>
              <a:rPr lang="ru-RU" sz="2200" b="1" i="1" u="sng" dirty="0"/>
              <a:t> результатов</a:t>
            </a:r>
            <a:endParaRPr lang="ru-RU" sz="2200" u="sng" dirty="0"/>
          </a:p>
          <a:p>
            <a:pPr marL="88900" indent="17463">
              <a:buNone/>
            </a:pPr>
            <a:r>
              <a:rPr lang="ru-RU" sz="2100" dirty="0"/>
              <a:t>-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недостаточный уровень умений и навыков учащихся при работе с текстом,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ориентиро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-ванными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заданиями, с информацией, представленной в диаграммах, таблицах, иллюстрациях;</a:t>
            </a:r>
          </a:p>
          <a:p>
            <a:pPr marL="88900" indent="17463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недостаточный уровень умений и навыков учащихся в части соблюдения норм речи (речевые, орфоэпические, грамматические, орфографические, пунктуационные)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260649"/>
            <a:ext cx="3456384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latin typeface="Georgia" pitchFamily="18" charset="0"/>
              </a:rPr>
              <a:t>Пути решения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908720"/>
            <a:ext cx="4247455" cy="56166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85738" indent="258763">
              <a:buFontTx/>
              <a:buChar char="-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indent="174625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уроки учебных предметов заданий по работе с текстами разных стилей, типов, жанров; заданий, развивающих навыки самоконтроля, повышения внимательности учащихся посредством организации взаимопроверки, самопроверки, работы по алгоритму, плану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0488" indent="174625">
              <a:buFontTx/>
              <a:buChar char="-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90488" indent="174625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заданий на соблюдение норм речи, корректировку речевых и грамматических ошибок, нахождение и исправление орфографических и пунктуационных ошибок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0488" indent="174625">
              <a:buFontTx/>
              <a:buChar char="-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90488" indent="174625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персональный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анализ результатов выполнения заданий на основе таблиц предметных результатов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0488" indent="174625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90488" indent="174625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разработка индивидуальных маршрутов для учащихся с низкими результатами выполнения ВПР.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774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Monotype Corsiva</vt:lpstr>
      <vt:lpstr>Times New Roman</vt:lpstr>
      <vt:lpstr>Тема Office</vt:lpstr>
      <vt:lpstr> Использование результатов оценочных процедур в повышении качества образования в начальной школе. </vt:lpstr>
      <vt:lpstr> Основная цель ВПР – диагностика уровня достижения обучающимися образовательных результатов; информирование участников образовательных отношений о состоянии освоения ООП НОО и готовности младших школьников к продолжению образования на уровне основной школы.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образовательной деятельности с обучающимися после проведения анализа Всероссийских проверочных работ.</dc:title>
  <dc:creator>комп</dc:creator>
  <cp:lastModifiedBy>Ivan</cp:lastModifiedBy>
  <cp:revision>12</cp:revision>
  <dcterms:created xsi:type="dcterms:W3CDTF">2018-08-23T18:56:44Z</dcterms:created>
  <dcterms:modified xsi:type="dcterms:W3CDTF">2019-01-16T06:13:00Z</dcterms:modified>
</cp:coreProperties>
</file>