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8" r:id="rId3"/>
    <p:sldId id="266" r:id="rId4"/>
    <p:sldId id="263" r:id="rId5"/>
    <p:sldId id="270" r:id="rId6"/>
    <p:sldId id="271" r:id="rId7"/>
    <p:sldId id="273" r:id="rId8"/>
    <p:sldId id="275" r:id="rId9"/>
    <p:sldId id="276" r:id="rId10"/>
    <p:sldId id="277" r:id="rId11"/>
    <p:sldId id="278" r:id="rId12"/>
    <p:sldId id="279" r:id="rId13"/>
    <p:sldId id="282" r:id="rId14"/>
    <p:sldId id="286" r:id="rId15"/>
    <p:sldId id="287" r:id="rId16"/>
    <p:sldId id="288" r:id="rId17"/>
    <p:sldId id="289" r:id="rId18"/>
    <p:sldId id="283" r:id="rId19"/>
    <p:sldId id="284" r:id="rId20"/>
    <p:sldId id="28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3399FF"/>
    <a:srgbClr val="00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5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algn="l" defTabSz="914400">
            <a:spcAft>
              <a:spcPts val="1092"/>
            </a:spcAft>
            <a:buNone/>
          </a:pPr>
          <a:endParaRPr lang="ru-RU" sz="24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1800" b="1" i="0" u="sng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Промежуточные срезы знаний: </a:t>
          </a:r>
        </a:p>
        <a:p>
          <a:pPr algn="l" defTabSz="914400">
            <a:spcAft>
              <a:spcPts val="1092"/>
            </a:spcAft>
            <a:buNone/>
          </a:pPr>
          <a:r>
            <a:rPr lang="ru-RU" sz="18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национальные исследований качества образования (НИКО)</a:t>
          </a:r>
        </a:p>
        <a:p>
          <a:pPr algn="l" defTabSz="914400">
            <a:spcAft>
              <a:spcPts val="1092"/>
            </a:spcAft>
            <a:buNone/>
          </a:pPr>
          <a:r>
            <a:rPr lang="ru-RU" sz="18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всероссийские проверочные работы (ВПР)</a:t>
          </a:r>
          <a:endParaRPr lang="ru-RU" sz="18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D9BA388F-07AD-493D-AAD8-C656A3B23C2B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Международные исследования оценки качества образования</a:t>
          </a:r>
          <a:endParaRPr lang="ru-RU" sz="20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A0B3F1B9-8D0B-4AEE-8539-939818440CB9}" type="parTrans" cxnId="{562F6FCB-9C0D-4D93-A1F2-AE88F0F25DE3}">
      <dgm:prSet/>
      <dgm:spPr/>
      <dgm:t>
        <a:bodyPr/>
        <a:lstStyle/>
        <a:p>
          <a:endParaRPr lang="ru-RU"/>
        </a:p>
      </dgm:t>
    </dgm:pt>
    <dgm:pt modelId="{288AD70F-1E5F-477B-8611-5B16FC725D97}" type="sibTrans" cxnId="{562F6FCB-9C0D-4D93-A1F2-AE88F0F25DE3}">
      <dgm:prSet/>
      <dgm:spPr/>
      <dgm:t>
        <a:bodyPr/>
        <a:lstStyle/>
        <a:p>
          <a:endParaRPr lang="ru-RU"/>
        </a:p>
      </dgm:t>
    </dgm:pt>
    <dgm:pt modelId="{55AAC1BA-D73B-468E-8901-8C9039B148AD}">
      <dgm:prSet phldrT="[Text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Исследования профессиональных компетенций учителей</a:t>
          </a:r>
          <a:endParaRPr lang="ru-RU" sz="18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A500842F-D139-44A7-85C6-8D08A3E5EFC6}" type="parTrans" cxnId="{18FF9815-CB42-413E-8E18-6C91AD3D51C1}">
      <dgm:prSet/>
      <dgm:spPr/>
      <dgm:t>
        <a:bodyPr/>
        <a:lstStyle/>
        <a:p>
          <a:endParaRPr lang="ru-RU"/>
        </a:p>
      </dgm:t>
    </dgm:pt>
    <dgm:pt modelId="{0B03835A-FF11-4A5F-A68B-FEE557E1DDE7}" type="sibTrans" cxnId="{18FF9815-CB42-413E-8E18-6C91AD3D51C1}">
      <dgm:prSet/>
      <dgm:spPr/>
      <dgm:t>
        <a:bodyPr/>
        <a:lstStyle/>
        <a:p>
          <a:endParaRPr lang="ru-RU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21709-CC3A-4978-B136-59A2AE4BDA76}" type="pres">
      <dgm:prSet presAssocID="{BF76010C-5523-4E13-B3E7-886DCE6AEBD4}" presName="sibTrans" presStyleCnt="0"/>
      <dgm:spPr/>
    </dgm:pt>
    <dgm:pt modelId="{6362064C-88E0-4A40-8994-8C6211FF5E6D}" type="pres">
      <dgm:prSet presAssocID="{D9BA388F-07AD-493D-AAD8-C656A3B23C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82B9D-5807-4BA0-B9A1-3F2E4E91CFEE}" type="pres">
      <dgm:prSet presAssocID="{288AD70F-1E5F-477B-8611-5B16FC725D97}" presName="sibTrans" presStyleCnt="0"/>
      <dgm:spPr/>
    </dgm:pt>
    <dgm:pt modelId="{0908DAF7-017A-4F09-920E-D672B9A50D34}" type="pres">
      <dgm:prSet presAssocID="{55AAC1BA-D73B-468E-8901-8C9039B148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09BAE505-64AB-4BBF-B22B-3EF5BAEA251E}" type="presOf" srcId="{55AAC1BA-D73B-468E-8901-8C9039B148AD}" destId="{0908DAF7-017A-4F09-920E-D672B9A50D34}" srcOrd="0" destOrd="0" presId="urn:microsoft.com/office/officeart/2005/8/layout/hList6"/>
    <dgm:cxn modelId="{A76240AD-13F6-40C0-BD9B-102D5EC0AE51}" srcId="{CF9055CF-8DEB-4A02-949A-DE72B6AC5D37}" destId="{E5E95E82-EF79-43CA-AA86-43B0E1CBCD3F}" srcOrd="2" destOrd="0" parTransId="{FD76A3AE-1B6C-45A0-8E84-63160283749F}" sibTransId="{BF76010C-5523-4E13-B3E7-886DCE6AEBD4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18FF9815-CB42-413E-8E18-6C91AD3D51C1}" srcId="{CF9055CF-8DEB-4A02-949A-DE72B6AC5D37}" destId="{55AAC1BA-D73B-468E-8901-8C9039B148AD}" srcOrd="4" destOrd="0" parTransId="{A500842F-D139-44A7-85C6-8D08A3E5EFC6}" sibTransId="{0B03835A-FF11-4A5F-A68B-FEE557E1DDE7}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CF81F0F0-6ABE-4145-90D6-5E951590788C}" type="presOf" srcId="{D9BA388F-07AD-493D-AAD8-C656A3B23C2B}" destId="{6362064C-88E0-4A40-8994-8C6211FF5E6D}" srcOrd="0" destOrd="0" presId="urn:microsoft.com/office/officeart/2005/8/layout/hList6"/>
    <dgm:cxn modelId="{562F6FCB-9C0D-4D93-A1F2-AE88F0F25DE3}" srcId="{CF9055CF-8DEB-4A02-949A-DE72B6AC5D37}" destId="{D9BA388F-07AD-493D-AAD8-C656A3B23C2B}" srcOrd="3" destOrd="0" parTransId="{A0B3F1B9-8D0B-4AEE-8539-939818440CB9}" sibTransId="{288AD70F-1E5F-477B-8611-5B16FC725D97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AEDC4C6E-DC7C-4364-8563-E748313EFA17}" type="presParOf" srcId="{6F1872F4-A030-4D64-A17C-72EA1ABBD62E}" destId="{25A33852-3C4B-4406-8856-3A4D6201948C}" srcOrd="2" destOrd="0" presId="urn:microsoft.com/office/officeart/2005/8/layout/hList6"/>
    <dgm:cxn modelId="{CBF7D188-2B16-4153-AEAE-C484C833188A}" type="presParOf" srcId="{6F1872F4-A030-4D64-A17C-72EA1ABBD62E}" destId="{562EDDC3-60FD-463F-A6DB-A597D604B642}" srcOrd="3" destOrd="0" presId="urn:microsoft.com/office/officeart/2005/8/layout/hList6"/>
    <dgm:cxn modelId="{A7220034-7FD2-4082-91F9-5EDDE0F524D0}" type="presParOf" srcId="{6F1872F4-A030-4D64-A17C-72EA1ABBD62E}" destId="{86146B22-5360-4D1B-AC91-3378F10134EE}" srcOrd="4" destOrd="0" presId="urn:microsoft.com/office/officeart/2005/8/layout/hList6"/>
    <dgm:cxn modelId="{8F39D8F9-7350-4EC2-892C-D301E74BC88F}" type="presParOf" srcId="{6F1872F4-A030-4D64-A17C-72EA1ABBD62E}" destId="{25221709-CC3A-4978-B136-59A2AE4BDA76}" srcOrd="5" destOrd="0" presId="urn:microsoft.com/office/officeart/2005/8/layout/hList6"/>
    <dgm:cxn modelId="{38D4EF20-CF88-4983-B8AF-936BFF12BA3E}" type="presParOf" srcId="{6F1872F4-A030-4D64-A17C-72EA1ABBD62E}" destId="{6362064C-88E0-4A40-8994-8C6211FF5E6D}" srcOrd="6" destOrd="0" presId="urn:microsoft.com/office/officeart/2005/8/layout/hList6"/>
    <dgm:cxn modelId="{DF10EBB4-8A18-4A8E-B143-9CFA562848C9}" type="presParOf" srcId="{6F1872F4-A030-4D64-A17C-72EA1ABBD62E}" destId="{B8282B9D-5807-4BA0-B9A1-3F2E4E91CFEE}" srcOrd="7" destOrd="0" presId="urn:microsoft.com/office/officeart/2005/8/layout/hList6"/>
    <dgm:cxn modelId="{DE0AFD48-3385-4A42-A1E1-7418D26239BC}" type="presParOf" srcId="{6F1872F4-A030-4D64-A17C-72EA1ABBD62E}" destId="{0908DAF7-017A-4F09-920E-D672B9A50D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algn="l" defTabSz="914400">
            <a:spcAft>
              <a:spcPts val="1092"/>
            </a:spcAft>
            <a:buNone/>
          </a:pPr>
          <a:endParaRPr lang="ru-RU" sz="24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2" custLinFactNeighborX="-16209" custLinFactNeighborY="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B4883-E187-4F1F-834F-58B970007C6B}" type="presOf" srcId="{6D0E5D9F-7263-4526-A227-51301233F549}" destId="{25A33852-3C4B-4406-8856-3A4D6201948C}" srcOrd="0" destOrd="0" presId="urn:microsoft.com/office/officeart/2005/8/layout/hList6"/>
    <dgm:cxn modelId="{CF15FEE4-6929-48A3-95D1-31DC1613D296}" type="presOf" srcId="{082E8A29-955A-4C7C-A174-3E9DCD4DC89B}" destId="{98302F07-D6A9-46A5-9807-EBF6C9F5B2DD}" srcOrd="0" destOrd="0" presId="urn:microsoft.com/office/officeart/2005/8/layout/hList6"/>
    <dgm:cxn modelId="{F4F2F2C0-3263-4406-A2EF-07BA27B9B431}" type="presOf" srcId="{CF9055CF-8DEB-4A02-949A-DE72B6AC5D37}" destId="{6F1872F4-A030-4D64-A17C-72EA1ABBD62E}" srcOrd="0" destOrd="0" presId="urn:microsoft.com/office/officeart/2005/8/layout/hList6"/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DFAC15BE-AFA6-4181-BCBA-54620C2EB671}" type="presParOf" srcId="{6F1872F4-A030-4D64-A17C-72EA1ABBD62E}" destId="{98302F07-D6A9-46A5-9807-EBF6C9F5B2DD}" srcOrd="0" destOrd="0" presId="urn:microsoft.com/office/officeart/2005/8/layout/hList6"/>
    <dgm:cxn modelId="{48D62FF8-0DDB-4144-BC32-04A959F8F732}" type="presParOf" srcId="{6F1872F4-A030-4D64-A17C-72EA1ABBD62E}" destId="{6681DF6F-8E98-430C-9A87-14BEC6C3269E}" srcOrd="1" destOrd="0" presId="urn:microsoft.com/office/officeart/2005/8/layout/hList6"/>
    <dgm:cxn modelId="{FB459982-2CE8-445E-A668-CA41033CEE5D}" type="presParOf" srcId="{6F1872F4-A030-4D64-A17C-72EA1ABBD62E}" destId="{25A33852-3C4B-4406-8856-3A4D620194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noProof="0" dirty="0">
            <a:latin typeface="Calibri"/>
            <a:ea typeface="+mn-ea"/>
            <a:cs typeface="+mn-cs"/>
          </a:endParaRP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algn="l" defTabSz="914400">
            <a:spcAft>
              <a:spcPts val="1092"/>
            </a:spcAft>
            <a:buNone/>
          </a:pPr>
          <a:r>
            <a:rPr lang="ru-RU" sz="2400" b="1" i="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algn="l" defTabSz="914400">
            <a:spcAft>
              <a:spcPts val="1092"/>
            </a:spcAft>
            <a:buNone/>
          </a:pPr>
          <a:endParaRPr lang="ru-RU" sz="24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 custT="1"/>
      <dgm:spPr/>
      <dgm:t>
        <a:bodyPr/>
        <a:lstStyle/>
        <a:p>
          <a:pPr algn="l" defTabSz="914400">
            <a:spcAft>
              <a:spcPts val="1092"/>
            </a:spcAft>
            <a:buNone/>
          </a:pPr>
          <a:r>
            <a:rPr lang="ru-RU" sz="1800" b="1" i="0" u="sng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Промежуточные срезы знаний: </a:t>
          </a:r>
        </a:p>
        <a:p>
          <a:pPr algn="l" defTabSz="914400">
            <a:spcAft>
              <a:spcPts val="1092"/>
            </a:spcAft>
            <a:buNone/>
          </a:pPr>
          <a:r>
            <a:rPr lang="ru-RU" sz="18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национальные исследований качества образования (НИКО)</a:t>
          </a:r>
        </a:p>
        <a:p>
          <a:pPr algn="l" defTabSz="914400">
            <a:spcAft>
              <a:spcPts val="1092"/>
            </a:spcAft>
            <a:buNone/>
          </a:pPr>
          <a:r>
            <a:rPr lang="ru-RU" sz="1800" b="1" i="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всероссийские проверочные работы (ВПР)</a:t>
          </a:r>
          <a:endParaRPr lang="ru-RU" sz="18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D9BA388F-07AD-493D-AAD8-C656A3B23C2B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2"/>
              </a:solidFill>
            </a:rPr>
            <a:t>Международные исследования оценки качества образования</a:t>
          </a:r>
          <a:endParaRPr lang="ru-RU" sz="2000" b="1" i="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A0B3F1B9-8D0B-4AEE-8539-939818440CB9}" type="parTrans" cxnId="{562F6FCB-9C0D-4D93-A1F2-AE88F0F25DE3}">
      <dgm:prSet/>
      <dgm:spPr/>
      <dgm:t>
        <a:bodyPr/>
        <a:lstStyle/>
        <a:p>
          <a:endParaRPr lang="ru-RU"/>
        </a:p>
      </dgm:t>
    </dgm:pt>
    <dgm:pt modelId="{288AD70F-1E5F-477B-8611-5B16FC725D97}" type="sibTrans" cxnId="{562F6FCB-9C0D-4D93-A1F2-AE88F0F25DE3}">
      <dgm:prSet/>
      <dgm:spPr/>
      <dgm:t>
        <a:bodyPr/>
        <a:lstStyle/>
        <a:p>
          <a:endParaRPr lang="ru-RU"/>
        </a:p>
      </dgm:t>
    </dgm:pt>
    <dgm:pt modelId="{55AAC1BA-D73B-468E-8901-8C9039B148AD}">
      <dgm:prSet phldrT="[Text]" custT="1"/>
      <dgm:spPr>
        <a:solidFill>
          <a:srgbClr val="FFFF00"/>
        </a:solidFill>
      </dgm:spPr>
      <dgm:t>
        <a:bodyPr/>
        <a:lstStyle/>
        <a:p>
          <a:r>
            <a:rPr lang="ru-RU" sz="1800" b="1" u="sng" dirty="0" smtClean="0">
              <a:solidFill>
                <a:srgbClr val="C00000"/>
              </a:solidFill>
            </a:rPr>
            <a:t>Исследования профессиональных компетенций учителей</a:t>
          </a:r>
          <a:endParaRPr lang="ru-RU" sz="1800" b="1" i="0" u="sng" noProof="0" dirty="0">
            <a:solidFill>
              <a:srgbClr val="C00000"/>
            </a:solidFill>
            <a:latin typeface="Calibri"/>
            <a:ea typeface="+mn-ea"/>
            <a:cs typeface="+mn-cs"/>
          </a:endParaRPr>
        </a:p>
      </dgm:t>
    </dgm:pt>
    <dgm:pt modelId="{A500842F-D139-44A7-85C6-8D08A3E5EFC6}" type="parTrans" cxnId="{18FF9815-CB42-413E-8E18-6C91AD3D51C1}">
      <dgm:prSet/>
      <dgm:spPr/>
      <dgm:t>
        <a:bodyPr/>
        <a:lstStyle/>
        <a:p>
          <a:endParaRPr lang="ru-RU"/>
        </a:p>
      </dgm:t>
    </dgm:pt>
    <dgm:pt modelId="{0B03835A-FF11-4A5F-A68B-FEE557E1DDE7}" type="sibTrans" cxnId="{18FF9815-CB42-413E-8E18-6C91AD3D51C1}">
      <dgm:prSet/>
      <dgm:spPr/>
      <dgm:t>
        <a:bodyPr/>
        <a:lstStyle/>
        <a:p>
          <a:endParaRPr lang="ru-RU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302F07-D6A9-46A5-9807-EBF6C9F5B2DD}" type="pres">
      <dgm:prSet presAssocID="{082E8A29-955A-4C7C-A174-3E9DCD4DC8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25A33852-3C4B-4406-8856-3A4D6201948C}" type="pres">
      <dgm:prSet presAssocID="{6D0E5D9F-7263-4526-A227-51301233F54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21709-CC3A-4978-B136-59A2AE4BDA76}" type="pres">
      <dgm:prSet presAssocID="{BF76010C-5523-4E13-B3E7-886DCE6AEBD4}" presName="sibTrans" presStyleCnt="0"/>
      <dgm:spPr/>
    </dgm:pt>
    <dgm:pt modelId="{6362064C-88E0-4A40-8994-8C6211FF5E6D}" type="pres">
      <dgm:prSet presAssocID="{D9BA388F-07AD-493D-AAD8-C656A3B23C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82B9D-5807-4BA0-B9A1-3F2E4E91CFEE}" type="pres">
      <dgm:prSet presAssocID="{288AD70F-1E5F-477B-8611-5B16FC725D97}" presName="sibTrans" presStyleCnt="0"/>
      <dgm:spPr/>
    </dgm:pt>
    <dgm:pt modelId="{0908DAF7-017A-4F09-920E-D672B9A50D34}" type="pres">
      <dgm:prSet presAssocID="{55AAC1BA-D73B-468E-8901-8C9039B148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C462C6-33A3-4E8B-91FE-36DBE92F1C4A}" srcId="{CF9055CF-8DEB-4A02-949A-DE72B6AC5D37}" destId="{6D0E5D9F-7263-4526-A227-51301233F549}" srcOrd="1" destOrd="0" parTransId="{23416D07-25F8-426C-BC65-639E6BCF4D6D}" sibTransId="{DE289E29-1989-4D8E-8AA6-F030105B3F13}"/>
    <dgm:cxn modelId="{A76240AD-13F6-40C0-BD9B-102D5EC0AE51}" srcId="{CF9055CF-8DEB-4A02-949A-DE72B6AC5D37}" destId="{E5E95E82-EF79-43CA-AA86-43B0E1CBCD3F}" srcOrd="2" destOrd="0" parTransId="{FD76A3AE-1B6C-45A0-8E84-63160283749F}" sibTransId="{BF76010C-5523-4E13-B3E7-886DCE6AEBD4}"/>
    <dgm:cxn modelId="{272F3BD0-744C-4BE2-8624-260F34AA7739}" type="presOf" srcId="{55AAC1BA-D73B-468E-8901-8C9039B148AD}" destId="{0908DAF7-017A-4F09-920E-D672B9A50D34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4114D87C-1FF2-423E-8B55-E15EF445F3E3}" type="presOf" srcId="{082E8A29-955A-4C7C-A174-3E9DCD4DC89B}" destId="{98302F07-D6A9-46A5-9807-EBF6C9F5B2DD}" srcOrd="0" destOrd="0" presId="urn:microsoft.com/office/officeart/2005/8/layout/hList6"/>
    <dgm:cxn modelId="{48609B8E-31C1-48EB-902E-61966C83EBC5}" type="presOf" srcId="{CF9055CF-8DEB-4A02-949A-DE72B6AC5D37}" destId="{6F1872F4-A030-4D64-A17C-72EA1ABBD62E}" srcOrd="0" destOrd="0" presId="urn:microsoft.com/office/officeart/2005/8/layout/hList6"/>
    <dgm:cxn modelId="{18FF9815-CB42-413E-8E18-6C91AD3D51C1}" srcId="{CF9055CF-8DEB-4A02-949A-DE72B6AC5D37}" destId="{55AAC1BA-D73B-468E-8901-8C9039B148AD}" srcOrd="4" destOrd="0" parTransId="{A500842F-D139-44A7-85C6-8D08A3E5EFC6}" sibTransId="{0B03835A-FF11-4A5F-A68B-FEE557E1DDE7}"/>
    <dgm:cxn modelId="{FEE32AFE-D094-4F8F-B9C8-927D99EB1168}" type="presOf" srcId="{E5E95E82-EF79-43CA-AA86-43B0E1CBCD3F}" destId="{86146B22-5360-4D1B-AC91-3378F10134EE}" srcOrd="0" destOrd="0" presId="urn:microsoft.com/office/officeart/2005/8/layout/hList6"/>
    <dgm:cxn modelId="{BBB2E9A8-0C7C-4C79-BDF2-500E160DFBD6}" type="presOf" srcId="{6D0E5D9F-7263-4526-A227-51301233F549}" destId="{25A33852-3C4B-4406-8856-3A4D6201948C}" srcOrd="0" destOrd="0" presId="urn:microsoft.com/office/officeart/2005/8/layout/hList6"/>
    <dgm:cxn modelId="{562F6FCB-9C0D-4D93-A1F2-AE88F0F25DE3}" srcId="{CF9055CF-8DEB-4A02-949A-DE72B6AC5D37}" destId="{D9BA388F-07AD-493D-AAD8-C656A3B23C2B}" srcOrd="3" destOrd="0" parTransId="{A0B3F1B9-8D0B-4AEE-8539-939818440CB9}" sibTransId="{288AD70F-1E5F-477B-8611-5B16FC725D97}"/>
    <dgm:cxn modelId="{F85EA72F-3A65-44FF-8496-516F4618A288}" type="presOf" srcId="{D9BA388F-07AD-493D-AAD8-C656A3B23C2B}" destId="{6362064C-88E0-4A40-8994-8C6211FF5E6D}" srcOrd="0" destOrd="0" presId="urn:microsoft.com/office/officeart/2005/8/layout/hList6"/>
    <dgm:cxn modelId="{B4807CBE-AD86-45DF-9A04-6D3442D77B30}" type="presParOf" srcId="{6F1872F4-A030-4D64-A17C-72EA1ABBD62E}" destId="{98302F07-D6A9-46A5-9807-EBF6C9F5B2DD}" srcOrd="0" destOrd="0" presId="urn:microsoft.com/office/officeart/2005/8/layout/hList6"/>
    <dgm:cxn modelId="{17F76052-6D03-4E71-B96E-69CCBF132C7B}" type="presParOf" srcId="{6F1872F4-A030-4D64-A17C-72EA1ABBD62E}" destId="{6681DF6F-8E98-430C-9A87-14BEC6C3269E}" srcOrd="1" destOrd="0" presId="urn:microsoft.com/office/officeart/2005/8/layout/hList6"/>
    <dgm:cxn modelId="{BDAD90CC-770C-433A-B2D1-C80F1B722E00}" type="presParOf" srcId="{6F1872F4-A030-4D64-A17C-72EA1ABBD62E}" destId="{25A33852-3C4B-4406-8856-3A4D6201948C}" srcOrd="2" destOrd="0" presId="urn:microsoft.com/office/officeart/2005/8/layout/hList6"/>
    <dgm:cxn modelId="{8F7E8944-9D00-4BA7-A8F4-445C53102784}" type="presParOf" srcId="{6F1872F4-A030-4D64-A17C-72EA1ABBD62E}" destId="{562EDDC3-60FD-463F-A6DB-A597D604B642}" srcOrd="3" destOrd="0" presId="urn:microsoft.com/office/officeart/2005/8/layout/hList6"/>
    <dgm:cxn modelId="{8239AC9D-1CD0-478E-B812-28DEF976AE79}" type="presParOf" srcId="{6F1872F4-A030-4D64-A17C-72EA1ABBD62E}" destId="{86146B22-5360-4D1B-AC91-3378F10134EE}" srcOrd="4" destOrd="0" presId="urn:microsoft.com/office/officeart/2005/8/layout/hList6"/>
    <dgm:cxn modelId="{54AD5921-6830-4D48-A29A-720C1F787DA4}" type="presParOf" srcId="{6F1872F4-A030-4D64-A17C-72EA1ABBD62E}" destId="{25221709-CC3A-4978-B136-59A2AE4BDA76}" srcOrd="5" destOrd="0" presId="urn:microsoft.com/office/officeart/2005/8/layout/hList6"/>
    <dgm:cxn modelId="{FC8CF501-280D-4AAA-B4C7-1CDC8E2EA86A}" type="presParOf" srcId="{6F1872F4-A030-4D64-A17C-72EA1ABBD62E}" destId="{6362064C-88E0-4A40-8994-8C6211FF5E6D}" srcOrd="6" destOrd="0" presId="urn:microsoft.com/office/officeart/2005/8/layout/hList6"/>
    <dgm:cxn modelId="{B6E54BAD-1FB4-4251-AA15-9D5822FD11A5}" type="presParOf" srcId="{6F1872F4-A030-4D64-A17C-72EA1ABBD62E}" destId="{B8282B9D-5807-4BA0-B9A1-3F2E4E91CFEE}" srcOrd="7" destOrd="0" presId="urn:microsoft.com/office/officeart/2005/8/layout/hList6"/>
    <dgm:cxn modelId="{3C9689EB-D39F-4DEC-84E2-D3180F0C9E30}" type="presParOf" srcId="{6F1872F4-A030-4D64-A17C-72EA1ABBD62E}" destId="{0908DAF7-017A-4F09-920E-D672B9A50D3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028194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kern="1200" noProof="0" dirty="0">
            <a:latin typeface="Calibri"/>
            <a:ea typeface="+mn-ea"/>
            <a:cs typeface="+mn-cs"/>
          </a:endParaRPr>
        </a:p>
      </dsp:txBody>
      <dsp:txXfrm rot="5400000">
        <a:off x="6262" y="853255"/>
        <a:ext cx="2197363" cy="2559766"/>
      </dsp:txXfrm>
    </dsp:sp>
    <dsp:sp modelId="{25A33852-3C4B-4406-8856-3A4D6201948C}">
      <dsp:nvSpPr>
        <dsp:cNvPr id="0" name=""/>
        <dsp:cNvSpPr/>
      </dsp:nvSpPr>
      <dsp:spPr>
        <a:xfrm rot="16200000">
          <a:off x="1333971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endParaRPr lang="ru-RU" sz="24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2368427" y="853255"/>
        <a:ext cx="2197363" cy="2559766"/>
      </dsp:txXfrm>
    </dsp:sp>
    <dsp:sp modelId="{86146B22-5360-4D1B-AC91-3378F10134EE}">
      <dsp:nvSpPr>
        <dsp:cNvPr id="0" name=""/>
        <dsp:cNvSpPr/>
      </dsp:nvSpPr>
      <dsp:spPr>
        <a:xfrm rot="16200000">
          <a:off x="3696137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u="sng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Промежуточные срезы знаний: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национальные исследований качества образования (НИКО)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всероссийские проверочные работы (ВПР)</a:t>
          </a:r>
          <a:endParaRPr lang="ru-RU" sz="18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4730593" y="853255"/>
        <a:ext cx="2197363" cy="2559766"/>
      </dsp:txXfrm>
    </dsp:sp>
    <dsp:sp modelId="{6362064C-88E0-4A40-8994-8C6211FF5E6D}">
      <dsp:nvSpPr>
        <dsp:cNvPr id="0" name=""/>
        <dsp:cNvSpPr/>
      </dsp:nvSpPr>
      <dsp:spPr>
        <a:xfrm rot="16200000">
          <a:off x="6058304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Международные исследования оценки качества образования</a:t>
          </a:r>
          <a:endParaRPr lang="ru-RU" sz="20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7092760" y="853255"/>
        <a:ext cx="2197363" cy="2559766"/>
      </dsp:txXfrm>
    </dsp:sp>
    <dsp:sp modelId="{0908DAF7-017A-4F09-920E-D672B9A50D34}">
      <dsp:nvSpPr>
        <dsp:cNvPr id="0" name=""/>
        <dsp:cNvSpPr/>
      </dsp:nvSpPr>
      <dsp:spPr>
        <a:xfrm rot="16200000">
          <a:off x="8420470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Исследования профессиональных компетенций учителей</a:t>
          </a:r>
          <a:endParaRPr lang="ru-RU" sz="18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9454926" y="853255"/>
        <a:ext cx="2197363" cy="2559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679174" y="-673339"/>
          <a:ext cx="4266276" cy="56129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kern="1200" noProof="0" dirty="0">
            <a:latin typeface="Calibri"/>
            <a:ea typeface="+mn-ea"/>
            <a:cs typeface="+mn-cs"/>
          </a:endParaRPr>
        </a:p>
      </dsp:txBody>
      <dsp:txXfrm rot="5400000">
        <a:off x="5835" y="853255"/>
        <a:ext cx="5612955" cy="2559766"/>
      </dsp:txXfrm>
    </dsp:sp>
    <dsp:sp modelId="{25A33852-3C4B-4406-8856-3A4D6201948C}">
      <dsp:nvSpPr>
        <dsp:cNvPr id="0" name=""/>
        <dsp:cNvSpPr/>
      </dsp:nvSpPr>
      <dsp:spPr>
        <a:xfrm rot="16200000">
          <a:off x="6644866" y="-673339"/>
          <a:ext cx="4266276" cy="561295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endParaRPr lang="ru-RU" sz="24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5971527" y="853255"/>
        <a:ext cx="5612955" cy="2559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1028194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Единый государственный экзамен (ЕГЭ)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latin typeface="Calibri"/>
              <a:ea typeface="+mn-ea"/>
              <a:cs typeface="+mn-cs"/>
            </a:rPr>
            <a:t>с 2009</a:t>
          </a:r>
          <a:endParaRPr lang="ru-RU" sz="2400" b="1" i="0" kern="1200" noProof="0" dirty="0">
            <a:latin typeface="Calibri"/>
            <a:ea typeface="+mn-ea"/>
            <a:cs typeface="+mn-cs"/>
          </a:endParaRPr>
        </a:p>
      </dsp:txBody>
      <dsp:txXfrm rot="5400000">
        <a:off x="6262" y="853255"/>
        <a:ext cx="2197363" cy="2559766"/>
      </dsp:txXfrm>
    </dsp:sp>
    <dsp:sp modelId="{25A33852-3C4B-4406-8856-3A4D6201948C}">
      <dsp:nvSpPr>
        <dsp:cNvPr id="0" name=""/>
        <dsp:cNvSpPr/>
      </dsp:nvSpPr>
      <dsp:spPr>
        <a:xfrm rot="16200000">
          <a:off x="1333971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ГИА-9</a:t>
          </a:r>
          <a:r>
            <a:rPr lang="ru-RU" sz="2000" b="0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, ключевой формой которой является </a:t>
          </a:r>
          <a:r>
            <a:rPr lang="ru-RU" sz="20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основной государственный экзамен (ОГЭ)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2400" b="1" i="0" kern="1200" noProof="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с 2014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endParaRPr lang="ru-RU" sz="24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2368427" y="853255"/>
        <a:ext cx="2197363" cy="2559766"/>
      </dsp:txXfrm>
    </dsp:sp>
    <dsp:sp modelId="{86146B22-5360-4D1B-AC91-3378F10134EE}">
      <dsp:nvSpPr>
        <dsp:cNvPr id="0" name=""/>
        <dsp:cNvSpPr/>
      </dsp:nvSpPr>
      <dsp:spPr>
        <a:xfrm rot="16200000">
          <a:off x="3696137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u="sng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Промежуточные срезы знаний: 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национальные исследований качества образования (НИКО)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ts val="1092"/>
            </a:spcAft>
            <a:buNone/>
          </a:pPr>
          <a:r>
            <a:rPr lang="ru-RU" sz="1800" b="1" i="0" kern="1200" noProof="0" dirty="0" smtClean="0">
              <a:solidFill>
                <a:schemeClr val="tx2"/>
              </a:solidFill>
              <a:latin typeface="Calibri"/>
              <a:ea typeface="+mn-ea"/>
              <a:cs typeface="+mn-cs"/>
            </a:rPr>
            <a:t>всероссийские проверочные работы (ВПР)</a:t>
          </a:r>
          <a:endParaRPr lang="ru-RU" sz="18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4730593" y="853255"/>
        <a:ext cx="2197363" cy="2559766"/>
      </dsp:txXfrm>
    </dsp:sp>
    <dsp:sp modelId="{6362064C-88E0-4A40-8994-8C6211FF5E6D}">
      <dsp:nvSpPr>
        <dsp:cNvPr id="0" name=""/>
        <dsp:cNvSpPr/>
      </dsp:nvSpPr>
      <dsp:spPr>
        <a:xfrm rot="16200000">
          <a:off x="6058304" y="1034456"/>
          <a:ext cx="4266276" cy="21973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/>
              </a:solidFill>
            </a:rPr>
            <a:t>Международные исследования оценки качества образования</a:t>
          </a:r>
          <a:endParaRPr lang="ru-RU" sz="2000" b="1" i="0" kern="1200" noProof="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 rot="5400000">
        <a:off x="7092760" y="853255"/>
        <a:ext cx="2197363" cy="2559766"/>
      </dsp:txXfrm>
    </dsp:sp>
    <dsp:sp modelId="{0908DAF7-017A-4F09-920E-D672B9A50D34}">
      <dsp:nvSpPr>
        <dsp:cNvPr id="0" name=""/>
        <dsp:cNvSpPr/>
      </dsp:nvSpPr>
      <dsp:spPr>
        <a:xfrm rot="16200000">
          <a:off x="8420470" y="1034456"/>
          <a:ext cx="4266276" cy="2197363"/>
        </a:xfrm>
        <a:prstGeom prst="flowChartManualOperation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</a:rPr>
            <a:t>Исследования профессиональных компетенций учителей</a:t>
          </a:r>
          <a:endParaRPr lang="ru-RU" sz="1800" b="1" i="0" u="sng" kern="1200" noProof="0" dirty="0">
            <a:solidFill>
              <a:srgbClr val="C00000"/>
            </a:solidFill>
            <a:latin typeface="Calibri"/>
            <a:ea typeface="+mn-ea"/>
            <a:cs typeface="+mn-cs"/>
          </a:endParaRPr>
        </a:p>
      </dsp:txBody>
      <dsp:txXfrm rot="5400000">
        <a:off x="9454926" y="853255"/>
        <a:ext cx="2197363" cy="2559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inv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</a:t>
            </a:r>
            <a:r>
              <a:rPr lang="ru-RU" noProof="0" dirty="0" smtClean="0"/>
              <a:t>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niko.r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9790" y="1698183"/>
            <a:ext cx="8500062" cy="2387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4000" dirty="0" smtClean="0">
                <a:solidFill>
                  <a:srgbClr val="3C4743"/>
                </a:solidFill>
              </a:rPr>
              <a:t>Единая система </a:t>
            </a:r>
            <a:r>
              <a:rPr lang="ru-RU" sz="4000" dirty="0">
                <a:solidFill>
                  <a:srgbClr val="3C4743"/>
                </a:solidFill>
              </a:rPr>
              <a:t>оценки качества образования </a:t>
            </a:r>
            <a:r>
              <a:rPr lang="ru-RU" sz="4000" dirty="0" smtClean="0">
                <a:solidFill>
                  <a:srgbClr val="3C4743"/>
                </a:solidFill>
              </a:rPr>
              <a:t>Российской Федерации как многоуровневая система мониторинга</a:t>
            </a:r>
            <a:endParaRPr lang="ru-RU" sz="4000" b="1" i="0" dirty="0">
              <a:solidFill>
                <a:srgbClr val="3C4743"/>
              </a:solidFill>
              <a:latin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681182"/>
            <a:ext cx="8500062" cy="722798"/>
          </a:xfrm>
        </p:spPr>
        <p:txBody>
          <a:bodyPr/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2400" b="0" i="0" dirty="0" smtClean="0"/>
              <a:t>Заместитель директора по УВР Романова С.В.</a:t>
            </a:r>
            <a:endParaRPr lang="ru-RU" sz="2400" b="0" i="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7197928" cy="147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0016" y="1768353"/>
            <a:ext cx="106816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b="1" dirty="0"/>
              <a:t>контрольные работы, которые пишут школьники </a:t>
            </a:r>
            <a:r>
              <a:rPr lang="ru-RU" sz="2800" b="1" u="sng" dirty="0">
                <a:solidFill>
                  <a:srgbClr val="006600"/>
                </a:solidFill>
              </a:rPr>
              <a:t>в </a:t>
            </a:r>
            <a:r>
              <a:rPr lang="ru-RU" sz="2800" b="1" u="sng" dirty="0" smtClean="0">
                <a:solidFill>
                  <a:srgbClr val="006600"/>
                </a:solidFill>
              </a:rPr>
              <a:t>своих школах в начале </a:t>
            </a:r>
            <a:r>
              <a:rPr lang="ru-RU" sz="2800" b="1" u="sng" dirty="0">
                <a:solidFill>
                  <a:srgbClr val="006600"/>
                </a:solidFill>
              </a:rPr>
              <a:t>учебного года и по завершении обучения </a:t>
            </a:r>
            <a:r>
              <a:rPr lang="ru-RU" sz="2800" b="1" dirty="0"/>
              <a:t>в каждом </a:t>
            </a:r>
            <a:r>
              <a:rPr lang="ru-RU" sz="2800" b="1" dirty="0" smtClean="0"/>
              <a:t>классе, что позволяет </a:t>
            </a:r>
            <a:r>
              <a:rPr lang="ru-RU" sz="2800" b="1" dirty="0"/>
              <a:t>отслеживать </a:t>
            </a:r>
            <a:r>
              <a:rPr lang="ru-RU" sz="2800" b="1" u="sng" dirty="0">
                <a:solidFill>
                  <a:srgbClr val="006600"/>
                </a:solidFill>
              </a:rPr>
              <a:t>изменение уровня знаний школьников в динамике </a:t>
            </a:r>
            <a:r>
              <a:rPr lang="ru-RU" sz="2800" b="1" dirty="0"/>
              <a:t>перед началом и после завершения учебного года</a:t>
            </a:r>
            <a:endParaRPr lang="ru-RU" sz="28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28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714" y="4446009"/>
            <a:ext cx="365760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83437" y="88963"/>
            <a:ext cx="45856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самая </a:t>
            </a:r>
            <a:r>
              <a:rPr lang="ru-RU" sz="2800" b="1" dirty="0"/>
              <a:t>массовая оценочная процедура в российской системе </a:t>
            </a:r>
            <a:r>
              <a:rPr lang="ru-RU" sz="2800" b="1" dirty="0" smtClean="0"/>
              <a:t>образования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62568" y="4390913"/>
            <a:ext cx="7806518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единое </a:t>
            </a:r>
            <a:r>
              <a:rPr lang="ru-RU" sz="2400" b="1" dirty="0">
                <a:solidFill>
                  <a:schemeClr val="tx2"/>
                </a:solidFill>
              </a:rPr>
              <a:t>для всей страны </a:t>
            </a:r>
            <a:r>
              <a:rPr lang="ru-RU" sz="2400" b="1" dirty="0" smtClean="0">
                <a:solidFill>
                  <a:schemeClr val="tx2"/>
                </a:solidFill>
              </a:rPr>
              <a:t>расписание проведения,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b="1" dirty="0">
                <a:solidFill>
                  <a:schemeClr val="tx2"/>
                </a:solidFill>
              </a:rPr>
              <a:t>заданий, разработанных на федеральном уровне в соответствии с Федеральным государственным образовательным </a:t>
            </a:r>
            <a:r>
              <a:rPr lang="ru-RU" sz="2400" b="1" dirty="0" smtClean="0">
                <a:solidFill>
                  <a:schemeClr val="tx2"/>
                </a:solidFill>
              </a:rPr>
              <a:t>стандартом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b="1" dirty="0">
                <a:solidFill>
                  <a:schemeClr val="tx2"/>
                </a:solidFill>
              </a:rPr>
              <a:t>единых критериев оценивания</a:t>
            </a:r>
          </a:p>
        </p:txBody>
      </p:sp>
    </p:spTree>
    <p:extLst>
      <p:ext uri="{BB962C8B-B14F-4D97-AF65-F5344CB8AC3E}">
        <p14:creationId xmlns:p14="http://schemas.microsoft.com/office/powerpoint/2010/main" val="19601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26" y="210777"/>
            <a:ext cx="2558892" cy="18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2758" y="466343"/>
            <a:ext cx="7606034" cy="136211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Задания ВПР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090" y="2381818"/>
            <a:ext cx="10552449" cy="3473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Разработаны лучшими специалистами с учетом российского и мирового </a:t>
            </a:r>
            <a:r>
              <a:rPr lang="ru-RU" sz="2800" b="1" dirty="0" smtClean="0">
                <a:solidFill>
                  <a:schemeClr val="tx2"/>
                </a:solidFill>
              </a:rPr>
              <a:t>опыта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Проверяют знания и умения, наиболее важные с точки зрения общего развития, использования в повседневной жизни и продолжения обучения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Не содержат заданий с выбором ответа из готовых вариантов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126" y="210777"/>
            <a:ext cx="2558892" cy="189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2758" y="466343"/>
            <a:ext cx="7606034" cy="136211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Результаты ВПР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891" y="2006220"/>
            <a:ext cx="8789157" cy="3473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НУЖНЫ: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для выявления пробелов в знаниях учащихся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помощи учителям и родителям для организации работы с каждым школьником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для самооценки школ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для мониторинга уровня образования в стране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218" y="5742155"/>
            <a:ext cx="1132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 влияют на </a:t>
            </a:r>
            <a:r>
              <a:rPr lang="ru-RU" sz="2800" b="1" dirty="0" smtClean="0">
                <a:solidFill>
                  <a:srgbClr val="C00000"/>
                </a:solidFill>
              </a:rPr>
              <a:t>перевод </a:t>
            </a:r>
            <a:r>
              <a:rPr lang="ru-RU" sz="2800" b="1" dirty="0">
                <a:solidFill>
                  <a:srgbClr val="C00000"/>
                </a:solidFill>
              </a:rPr>
              <a:t>в следующий класс и получение аттестата!</a:t>
            </a:r>
          </a:p>
        </p:txBody>
      </p:sp>
    </p:spTree>
    <p:extLst>
      <p:ext uri="{BB962C8B-B14F-4D97-AF65-F5344CB8AC3E}">
        <p14:creationId xmlns:p14="http://schemas.microsoft.com/office/powerpoint/2010/main" val="37743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Начальная школа</a:t>
            </a:r>
            <a:br>
              <a:rPr lang="ru-RU" sz="3200" b="1" dirty="0"/>
            </a:br>
            <a:r>
              <a:rPr lang="ru-RU" sz="3200" b="1" dirty="0"/>
              <a:t>РУССКИЙ ЯЗЫК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722426"/>
              </p:ext>
            </p:extLst>
          </p:nvPr>
        </p:nvGraphicFramePr>
        <p:xfrm>
          <a:off x="991673" y="1854557"/>
          <a:ext cx="10109915" cy="46948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8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60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Параметры статистики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Итого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4а (Широкова О.Н.)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4б (Постникова Е.Ю.)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учащихся по списку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23 человека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45 человек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Писали работу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20 человек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42 человека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 (4,5%)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(4,5%)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Выполнили работу на «4»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14 (63,7%)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10 (50%)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24 (57,1%)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Выполнили работу на «3»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6 (27,3%)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6 (30%)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12 (28,6%)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0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Выполнили работу на «2»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 (4,5%)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4 (20%)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5 (11,9%)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68,2%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61,6%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95,5%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88,1%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2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Начальная школа</a:t>
            </a:r>
            <a:br>
              <a:rPr lang="ru-RU" sz="2800" b="1" dirty="0"/>
            </a:br>
            <a:r>
              <a:rPr lang="ru-RU" sz="2800" b="1" dirty="0" smtClean="0"/>
              <a:t>МАТЕМАТИКА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75140"/>
              </p:ext>
            </p:extLst>
          </p:nvPr>
        </p:nvGraphicFramePr>
        <p:xfrm>
          <a:off x="592427" y="1906070"/>
          <a:ext cx="11062953" cy="47153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30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73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Параметры статистики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Итого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4а (Широкова О.Н.)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4б (Постникова Е.Ю.)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учащихся по списку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23 человека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45 человек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Писали работу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20 человек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42 человека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6 (27,3%)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9 (45%)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15 (35,7%)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8 (36,4%)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7 (35%)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15 (35,7%)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8 (36,4%)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 (10%)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10 (23,8%)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Выполнили работу на «2»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 (10%)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2(10%)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63,7%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73,7%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71,4%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94,7%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Начальная школа</a:t>
            </a:r>
            <a:br>
              <a:rPr lang="ru-RU" dirty="0"/>
            </a:br>
            <a:r>
              <a:rPr lang="ru-RU" dirty="0" smtClean="0"/>
              <a:t>ОКРУЖАЮЩИЙ МИР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11269"/>
              </p:ext>
            </p:extLst>
          </p:nvPr>
        </p:nvGraphicFramePr>
        <p:xfrm>
          <a:off x="353317" y="2099255"/>
          <a:ext cx="11546761" cy="447456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5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6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  Параметры статистики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Итого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4а (Широкова О.Н.)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4б (Постникова Е.Ю.)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учащихся по списку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23 человека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45 человек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Писали работу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22 человека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20 человек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42 человека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«5»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1 (5%)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1 (5%)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«4»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13 (59,1%)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12 (60%)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25 (59,5%)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«3»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9 (40,9%)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6 (30%)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15 (35,7%)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Выполнили работу на «2»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2"/>
                          </a:solidFill>
                          <a:effectLst/>
                        </a:rPr>
                        <a:t>1 (5%)</a:t>
                      </a:r>
                      <a:endParaRPr lang="ru-RU" sz="1800" b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</a:rPr>
                        <a:t>1 (5%)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Качество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59,1%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65%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64.5%</a:t>
                      </a:r>
                      <a:endParaRPr lang="ru-RU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СОУ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100%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95%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95%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8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85918"/>
              </p:ext>
            </p:extLst>
          </p:nvPr>
        </p:nvGraphicFramePr>
        <p:xfrm>
          <a:off x="515156" y="382417"/>
          <a:ext cx="11165982" cy="627620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0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6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4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5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35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0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3163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учащихся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Выполняло работу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Выполнили 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СОУ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 vert="vert2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8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2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Свиденко</a:t>
                      </a:r>
                      <a:r>
                        <a:rPr lang="ru-RU" sz="1600" dirty="0">
                          <a:effectLst/>
                        </a:rPr>
                        <a:t> И.Ю.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(42%)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(32%)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(5%)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94,7%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Волкова Е.И.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(42%)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79%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53%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История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Курнина Е.Н.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(63%)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84%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Тараканова Е.Н.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(16%)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(68%)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100%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84%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6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5б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Гулуева</a:t>
                      </a:r>
                      <a:r>
                        <a:rPr lang="ru-RU" sz="1600" dirty="0">
                          <a:effectLst/>
                        </a:rPr>
                        <a:t> Т.Е.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(19%)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(44%)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(31%)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(6%)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94%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63%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Волкова Е.И.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(27%)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(7%)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93%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История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Курнина</a:t>
                      </a:r>
                      <a:r>
                        <a:rPr lang="ru-RU" sz="1600" dirty="0">
                          <a:effectLst/>
                        </a:rPr>
                        <a:t> Е.Н.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(23%)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(23%)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(54%)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46%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Биология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Тараканова Е.Н.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(38%)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100%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62%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4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Погодина Т.Г.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(71%)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(29%)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71%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Серова О.В.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(7%)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(20%)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(60%)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87%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27%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4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6б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Русский язык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Гулуева</a:t>
                      </a:r>
                      <a:r>
                        <a:rPr lang="ru-RU" sz="1600" dirty="0">
                          <a:effectLst/>
                        </a:rPr>
                        <a:t> Т.Е.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(25%)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(44%)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(25%)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75%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31%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Математика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Серова О.В.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(56%)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(38%)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62%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55721" y="0"/>
            <a:ext cx="2407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Основная школа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66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6.12\ПЕДСОВЕТ 09.01.2018\09.01.2019\плакат 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856" y="771381"/>
            <a:ext cx="11798716" cy="53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международные сопоставительные исследования качества образования, в которых участвует Россия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95921"/>
              </p:ext>
            </p:extLst>
          </p:nvPr>
        </p:nvGraphicFramePr>
        <p:xfrm>
          <a:off x="612353" y="1971969"/>
          <a:ext cx="11015540" cy="4559883"/>
        </p:xfrm>
        <a:graphic>
          <a:graphicData uri="http://schemas.openxmlformats.org/drawingml/2006/table">
            <a:tbl>
              <a:tblPr firstRow="1" firstCol="1" bandRow="1"/>
              <a:tblGrid>
                <a:gridCol w="5507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Проводимые Организацией экономического сотрудничества и развития (ОЭСР)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Проводимые Международной ассоциацией по оценке учебных достижений (IEA)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6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PISA 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международная программа по оценке образовательных достижений учащихся 15-летнего возраста в области математической и естественнонаучной грамотности, а также грамотности чтения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PIRLS 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 международное исследование качества чтения и понимания текста для учащихся 4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TALIS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– международное сравнительное исследование педагогического корпуса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TIMSS</a:t>
                      </a:r>
                      <a:r>
                        <a:rPr lang="ru-RU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- международное мониторинговое исследование качества математического и естественнонаучного образования для учащихся 4, 8 и 11 классов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92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PIAAC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международное исследование компетенций взрослого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ICCS - международное исследование качества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граждановедческого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образования 14-летних школьников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ICILS - международное исследование компьютерной и информационной грамотности для учащихся 14-летнего возраста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14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466343"/>
            <a:ext cx="11491415" cy="1362113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E5E6DA"/>
                </a:solidFill>
              </a:rPr>
              <a:t>Система оценки качества школьного образования в России в настоящее время является многоуровневой, состоящей из нескольких процедур</a:t>
            </a:r>
            <a:endParaRPr lang="ru-RU" sz="3000" b="1" i="0" dirty="0">
              <a:solidFill>
                <a:srgbClr val="E5E6DA"/>
              </a:solidFill>
              <a:latin typeface="Calibri"/>
            </a:endParaRPr>
          </a:p>
        </p:txBody>
      </p:sp>
      <p:graphicFrame>
        <p:nvGraphicFramePr>
          <p:cNvPr id="8" name="Объект 7" descr="Трапециевидный спис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855382"/>
              </p:ext>
            </p:extLst>
          </p:nvPr>
        </p:nvGraphicFramePr>
        <p:xfrm>
          <a:off x="337830" y="2006222"/>
          <a:ext cx="11658552" cy="426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6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ЕСОКО - единая </a:t>
            </a:r>
            <a:r>
              <a:rPr lang="ru-RU" b="1" dirty="0"/>
              <a:t>система оценки качества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мониторинг знаний учащихся на разных ступенях обучения в </a:t>
            </a:r>
            <a:r>
              <a:rPr lang="ru-RU" sz="3200" b="1" dirty="0" smtClean="0">
                <a:solidFill>
                  <a:schemeClr val="tx2"/>
                </a:solidFill>
              </a:rPr>
              <a:t>школе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оперативное выявление </a:t>
            </a:r>
            <a:r>
              <a:rPr lang="ru-RU" sz="3200" b="1" dirty="0">
                <a:solidFill>
                  <a:schemeClr val="tx2"/>
                </a:solidFill>
              </a:rPr>
              <a:t>и </a:t>
            </a:r>
            <a:r>
              <a:rPr lang="ru-RU" sz="3200" b="1" dirty="0" smtClean="0">
                <a:solidFill>
                  <a:schemeClr val="tx2"/>
                </a:solidFill>
              </a:rPr>
              <a:t>решение проблем </a:t>
            </a:r>
            <a:r>
              <a:rPr lang="ru-RU" sz="3200" b="1" dirty="0">
                <a:solidFill>
                  <a:schemeClr val="tx2"/>
                </a:solidFill>
              </a:rPr>
              <a:t>системы образования в разрезе предметов, школ и 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Модель ЕСОКО</a:t>
            </a:r>
            <a:endParaRPr lang="ru-RU" sz="4000" b="1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2" name="Объект 11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6428114"/>
              </p:ext>
            </p:extLst>
          </p:nvPr>
        </p:nvGraphicFramePr>
        <p:xfrm>
          <a:off x="874095" y="1815150"/>
          <a:ext cx="10767445" cy="49404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00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noProof="0" dirty="0" smtClean="0"/>
                        <a:t>Дошкольный уровень</a:t>
                      </a:r>
                      <a:endParaRPr lang="ru-RU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solidFill>
                            <a:srgbClr val="FFFFFF"/>
                          </a:solidFill>
                        </a:rPr>
                        <a:t>Исследование</a:t>
                      </a:r>
                      <a:r>
                        <a:rPr lang="ru-RU" baseline="0" noProof="0" dirty="0" smtClean="0">
                          <a:solidFill>
                            <a:srgbClr val="FFFFFF"/>
                          </a:solidFill>
                        </a:rPr>
                        <a:t> профессиональных компетенций учителей</a:t>
                      </a:r>
                      <a:endParaRPr lang="ru-RU" noProof="0" dirty="0">
                        <a:solidFill>
                          <a:srgbClr val="FFFFFF"/>
                        </a:solidFill>
                      </a:endParaRPr>
                    </a:p>
                  </a:txBody>
                  <a:tcPr vert="vert27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68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1 класс</a:t>
                      </a:r>
                      <a:endParaRPr lang="ru-RU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НИКО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2 класс</a:t>
                      </a:r>
                      <a:endParaRPr lang="ru-RU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3</a:t>
                      </a:r>
                      <a:r>
                        <a:rPr lang="ru-RU" sz="1800" b="1" baseline="0" noProof="0" dirty="0" smtClean="0"/>
                        <a:t> класс</a:t>
                      </a:r>
                      <a:endParaRPr lang="ru-RU" sz="18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89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4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НИКО</a:t>
                      </a:r>
                    </a:p>
                    <a:p>
                      <a:pPr algn="ctr"/>
                      <a:endParaRPr lang="ru-RU" noProof="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ВПР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TIMSS, PIRLS</a:t>
                      </a:r>
                      <a:endParaRPr lang="ru-RU" noProof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5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6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7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8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TIMSS</a:t>
                      </a:r>
                      <a:endParaRPr lang="ru-RU" noProof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9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lang="ru-RU" noProof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собеседование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ОГЭ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00FF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10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lang="ru-RU" noProof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0324">
                <a:tc>
                  <a:txBody>
                    <a:bodyPr/>
                    <a:lstStyle/>
                    <a:p>
                      <a:pPr algn="ctr"/>
                      <a:r>
                        <a:rPr lang="ru-RU" sz="1800" b="1" noProof="0" dirty="0" smtClean="0"/>
                        <a:t>11 класс</a:t>
                      </a:r>
                      <a:endParaRPr lang="ru-RU" sz="1800" b="1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TIMSS</a:t>
                      </a:r>
                      <a:endParaRPr lang="ru-RU" noProof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сочинение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3399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noProof="0" dirty="0" smtClean="0">
                          <a:solidFill>
                            <a:schemeClr val="tx2"/>
                          </a:solidFill>
                        </a:rPr>
                        <a:t>ЕГЭ</a:t>
                      </a:r>
                      <a:endParaRPr lang="ru-RU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solidFill>
                      <a:srgbClr val="3399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466343"/>
            <a:ext cx="11491415" cy="1362113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solidFill>
                  <a:srgbClr val="E5E6DA"/>
                </a:solidFill>
              </a:rPr>
              <a:t>Система оценки качества школьного образования в России в настоящее время является многоуровневой, состоящей из нескольких процедур</a:t>
            </a:r>
            <a:endParaRPr lang="ru-RU" sz="3000" b="1" i="0" dirty="0">
              <a:solidFill>
                <a:srgbClr val="E5E6DA"/>
              </a:solidFill>
              <a:latin typeface="Calibri"/>
            </a:endParaRPr>
          </a:p>
        </p:txBody>
      </p:sp>
      <p:graphicFrame>
        <p:nvGraphicFramePr>
          <p:cNvPr id="8" name="Объект 7" descr="Трапециевидный спис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131882"/>
              </p:ext>
            </p:extLst>
          </p:nvPr>
        </p:nvGraphicFramePr>
        <p:xfrm>
          <a:off x="337830" y="2006222"/>
          <a:ext cx="11658552" cy="426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Организационную инфраструктуру </a:t>
            </a:r>
            <a:r>
              <a:rPr lang="ru-RU" sz="3200" b="1" dirty="0" smtClean="0"/>
              <a:t>обеспечивают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Рособрнадзор</a:t>
            </a:r>
            <a:r>
              <a:rPr lang="ru-RU" sz="2800" b="1" dirty="0" smtClean="0">
                <a:solidFill>
                  <a:schemeClr val="tx2"/>
                </a:solidFill>
              </a:rPr>
              <a:t> и подведомственные ему учреждения: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Федеральный </a:t>
            </a:r>
            <a:r>
              <a:rPr lang="ru-RU" dirty="0">
                <a:solidFill>
                  <a:schemeClr val="tx2"/>
                </a:solidFill>
              </a:rPr>
              <a:t>институт педагогических измерений </a:t>
            </a:r>
            <a:r>
              <a:rPr lang="ru-RU" b="1" dirty="0">
                <a:solidFill>
                  <a:schemeClr val="tx2"/>
                </a:solidFill>
              </a:rPr>
              <a:t>(ФИПИ), </a:t>
            </a:r>
            <a:r>
              <a:rPr lang="ru-RU" dirty="0">
                <a:solidFill>
                  <a:schemeClr val="tx2"/>
                </a:solidFill>
              </a:rPr>
              <a:t>который занимается разработкой контрольных измерительных материалов для ряда оценочных </a:t>
            </a:r>
            <a:r>
              <a:rPr lang="ru-RU" dirty="0" smtClean="0">
                <a:solidFill>
                  <a:schemeClr val="tx2"/>
                </a:solidFill>
              </a:rPr>
              <a:t>процедур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Федеральный </a:t>
            </a:r>
            <a:r>
              <a:rPr lang="ru-RU" dirty="0">
                <a:solidFill>
                  <a:schemeClr val="tx2"/>
                </a:solidFill>
              </a:rPr>
              <a:t>институт оценки качества образования </a:t>
            </a:r>
            <a:r>
              <a:rPr lang="ru-RU" b="1" dirty="0">
                <a:solidFill>
                  <a:schemeClr val="tx2"/>
                </a:solidFill>
              </a:rPr>
              <a:t>(ФИОКО), </a:t>
            </a:r>
            <a:r>
              <a:rPr lang="ru-RU" dirty="0">
                <a:solidFill>
                  <a:schemeClr val="tx2"/>
                </a:solidFill>
              </a:rPr>
              <a:t>в функции которого входит координация проведения исследований в области оценки качества образования (за исключением государственных итоговых аттестаций) как на международном, всероссийском, так и на региональном </a:t>
            </a:r>
            <a:r>
              <a:rPr lang="ru-RU" dirty="0" smtClean="0">
                <a:solidFill>
                  <a:schemeClr val="tx2"/>
                </a:solidFill>
              </a:rPr>
              <a:t>уровнях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09" y="466343"/>
            <a:ext cx="11491415" cy="13621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E5E6DA"/>
                </a:solidFill>
              </a:rPr>
              <a:t>Элементы российской единой </a:t>
            </a:r>
            <a:r>
              <a:rPr lang="ru-RU" b="1" dirty="0">
                <a:solidFill>
                  <a:srgbClr val="E5E6DA"/>
                </a:solidFill>
              </a:rPr>
              <a:t>системы оценки качества </a:t>
            </a:r>
            <a:r>
              <a:rPr lang="ru-RU" b="1" dirty="0" smtClean="0">
                <a:solidFill>
                  <a:srgbClr val="E5E6DA"/>
                </a:solidFill>
              </a:rPr>
              <a:t>образования (ЕСОКО)</a:t>
            </a:r>
            <a:endParaRPr lang="ru-RU" sz="3000" b="1" i="0" dirty="0">
              <a:solidFill>
                <a:srgbClr val="E5E6DA"/>
              </a:solidFill>
              <a:latin typeface="Calibri"/>
            </a:endParaRPr>
          </a:p>
        </p:txBody>
      </p:sp>
      <p:graphicFrame>
        <p:nvGraphicFramePr>
          <p:cNvPr id="8" name="Объект 7" descr="Трапециевидный спис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8476"/>
              </p:ext>
            </p:extLst>
          </p:nvPr>
        </p:nvGraphicFramePr>
        <p:xfrm>
          <a:off x="337830" y="2006222"/>
          <a:ext cx="11658552" cy="426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81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72" t="3146" r="8284" b="72161"/>
          <a:stretch/>
        </p:blipFill>
        <p:spPr bwMode="auto">
          <a:xfrm>
            <a:off x="6719667" y="0"/>
            <a:ext cx="5472333" cy="15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2212" t="56263" r="3597" b="2707"/>
          <a:stretch/>
        </p:blipFill>
        <p:spPr bwMode="auto">
          <a:xfrm>
            <a:off x="267286" y="3953021"/>
            <a:ext cx="4572000" cy="26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357" y="450787"/>
            <a:ext cx="54629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Проводятся </a:t>
            </a:r>
            <a:r>
              <a:rPr lang="ru-RU" sz="2400" b="1" u="sng" dirty="0" smtClean="0">
                <a:solidFill>
                  <a:schemeClr val="tx2"/>
                </a:solidFill>
              </a:rPr>
              <a:t>по </a:t>
            </a:r>
            <a:r>
              <a:rPr lang="ru-RU" sz="2400" b="1" u="sng" dirty="0">
                <a:solidFill>
                  <a:schemeClr val="tx2"/>
                </a:solidFill>
              </a:rPr>
              <a:t>отдельным учебным предметам </a:t>
            </a:r>
            <a:r>
              <a:rPr lang="ru-RU" sz="2400" b="1" u="sng" dirty="0" smtClean="0">
                <a:solidFill>
                  <a:schemeClr val="tx2"/>
                </a:solidFill>
              </a:rPr>
              <a:t>в </a:t>
            </a:r>
            <a:r>
              <a:rPr lang="ru-RU" sz="2400" b="1" u="sng" dirty="0">
                <a:solidFill>
                  <a:schemeClr val="tx2"/>
                </a:solidFill>
              </a:rPr>
              <a:t>определенных </a:t>
            </a:r>
            <a:r>
              <a:rPr lang="ru-RU" sz="2400" b="1" u="sng" dirty="0" smtClean="0">
                <a:solidFill>
                  <a:schemeClr val="tx2"/>
                </a:solidFill>
              </a:rPr>
              <a:t>классах     2 раза в год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Формат проведения сопоставим </a:t>
            </a:r>
            <a:r>
              <a:rPr lang="ru-RU" sz="2400" b="1" dirty="0">
                <a:solidFill>
                  <a:schemeClr val="tx2"/>
                </a:solidFill>
              </a:rPr>
              <a:t>с форматом авторитетных международных исследований качества </a:t>
            </a:r>
            <a:r>
              <a:rPr lang="ru-RU" sz="2400" b="1" dirty="0" smtClean="0">
                <a:solidFill>
                  <a:schemeClr val="tx2"/>
                </a:solidFill>
              </a:rPr>
              <a:t>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9667" y="1934308"/>
            <a:ext cx="4979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Исследование включает: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выполнение участниками </a:t>
            </a:r>
            <a:r>
              <a:rPr lang="ru-RU" sz="2400" b="1" u="sng" dirty="0" smtClean="0">
                <a:solidFill>
                  <a:srgbClr val="002060"/>
                </a:solidFill>
              </a:rPr>
              <a:t>диагностической работы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002060"/>
                </a:solidFill>
              </a:rPr>
              <a:t>анкетирование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участников, их учителей и </a:t>
            </a:r>
            <a:r>
              <a:rPr lang="ru-RU" sz="2400" b="1" dirty="0" smtClean="0">
                <a:solidFill>
                  <a:schemeClr val="tx2"/>
                </a:solidFill>
              </a:rPr>
              <a:t>организаторов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2134" y="4003902"/>
            <a:ext cx="64992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Во время проведения в аудитории присутствуют 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организатор и независимый наблюдатель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/>
                </a:solidFill>
              </a:rPr>
              <a:t>Работы проверяются централизованно на федеральном уровне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Не влияют на годовые отметки, перевод в следующий класс и получение аттестата!</a:t>
            </a:r>
          </a:p>
        </p:txBody>
      </p:sp>
    </p:spTree>
    <p:extLst>
      <p:ext uri="{BB962C8B-B14F-4D97-AF65-F5344CB8AC3E}">
        <p14:creationId xmlns:p14="http://schemas.microsoft.com/office/powerpoint/2010/main" val="19355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275" y="1631002"/>
            <a:ext cx="108499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Результаты исследований </a:t>
            </a:r>
            <a:r>
              <a:rPr lang="ru-RU" sz="3200" b="1" u="sng" dirty="0" smtClean="0">
                <a:solidFill>
                  <a:srgbClr val="C00000"/>
                </a:solidFill>
              </a:rPr>
              <a:t>используются для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получения достоверной информации об уровне подготовки учащихся разных классов по различным предметам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совершенствования </a:t>
            </a:r>
            <a:r>
              <a:rPr lang="ru-RU" sz="2800" b="1" dirty="0">
                <a:solidFill>
                  <a:schemeClr val="tx2"/>
                </a:solidFill>
              </a:rPr>
              <a:t>педагогического </a:t>
            </a:r>
            <a:r>
              <a:rPr lang="ru-RU" sz="2800" b="1" dirty="0" smtClean="0">
                <a:solidFill>
                  <a:schemeClr val="tx2"/>
                </a:solidFill>
              </a:rPr>
              <a:t>образования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совершенствования системы повышения квалификации учителей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корректировки </a:t>
            </a:r>
            <a:r>
              <a:rPr lang="ru-RU" sz="2800" b="1" dirty="0">
                <a:solidFill>
                  <a:schemeClr val="tx2"/>
                </a:solidFill>
              </a:rPr>
              <a:t>образовательных </a:t>
            </a:r>
            <a:r>
              <a:rPr lang="ru-RU" sz="2800" b="1" dirty="0" smtClean="0">
                <a:solidFill>
                  <a:schemeClr val="tx2"/>
                </a:solidFill>
              </a:rPr>
              <a:t>программ (при необходимости)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2"/>
                </a:solidFill>
              </a:rPr>
              <a:t>Разработки региональных программ развития образования</a:t>
            </a:r>
          </a:p>
          <a:p>
            <a:r>
              <a:rPr lang="ru-RU" sz="2800" b="1" u="sng" dirty="0" smtClean="0">
                <a:solidFill>
                  <a:srgbClr val="FF0000"/>
                </a:solidFill>
              </a:rPr>
              <a:t>!!! Не </a:t>
            </a:r>
            <a:r>
              <a:rPr lang="ru-RU" sz="2800" b="1" u="sng" dirty="0">
                <a:solidFill>
                  <a:srgbClr val="FF0000"/>
                </a:solidFill>
              </a:rPr>
              <a:t>предусмотрено </a:t>
            </a:r>
            <a:r>
              <a:rPr lang="ru-RU" sz="2800" b="1" dirty="0">
                <a:solidFill>
                  <a:schemeClr val="tx2"/>
                </a:solidFill>
              </a:rPr>
              <a:t>использование результатов НИКО для оценки деятельности учителей, школ, муниципальных и региональных органов управления образованием.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72" t="3146" r="8284" b="72161"/>
          <a:stretch/>
        </p:blipFill>
        <p:spPr bwMode="auto">
          <a:xfrm>
            <a:off x="6719667" y="0"/>
            <a:ext cx="5472333" cy="15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2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6499064" cy="1362113"/>
          </a:xfrm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ru-RU" sz="4800" b="1" i="0" dirty="0" smtClean="0">
                <a:solidFill>
                  <a:srgbClr val="E5E6DA"/>
                </a:solidFill>
                <a:latin typeface="Calibri"/>
                <a:ea typeface="+mj-ea"/>
                <a:cs typeface="+mj-cs"/>
              </a:rPr>
              <a:t>Календарь НИКО</a:t>
            </a:r>
            <a:endParaRPr lang="ru-RU" sz="4800" b="1" i="0" dirty="0">
              <a:solidFill>
                <a:srgbClr val="E5E6DA"/>
              </a:solidFill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96964656"/>
              </p:ext>
            </p:extLst>
          </p:nvPr>
        </p:nvGraphicFramePr>
        <p:xfrm>
          <a:off x="447011" y="2068246"/>
          <a:ext cx="11453837" cy="4409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5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0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9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5-7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2014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Русский язык, математика, окружающий мир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 2015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Информатика и ИКТ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8-9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2015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История 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 и 8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 2016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языки 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(английский, немецкий и французский)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 и 8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2016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ОБЖ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6, 8 и 9 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 2017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Биология 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химия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2017 года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Литература и мировая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художественная 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культура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и 8 классы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 2018 года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География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 и 10 классы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66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2018 года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Физическая культура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 и 10 классы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апрель 2019 года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Математика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 7 и 10 классы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октябрь 2019 года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37857" y="879440"/>
            <a:ext cx="38131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u="sng" dirty="0">
                <a:solidFill>
                  <a:srgbClr val="FFFFFF"/>
                </a:solidFill>
                <a:hlinkClick r:id="rId2"/>
              </a:rPr>
              <a:t>https://www.eduniko.ru</a:t>
            </a:r>
            <a:r>
              <a:rPr lang="ru-RU" u="sng" dirty="0">
                <a:hlinkClick r:id="rId2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4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0160" y="354843"/>
            <a:ext cx="9628632" cy="1473614"/>
          </a:xfrm>
        </p:spPr>
        <p:txBody>
          <a:bodyPr>
            <a:normAutofit/>
          </a:bodyPr>
          <a:lstStyle/>
          <a:p>
            <a:r>
              <a:rPr lang="ru-RU" sz="4400" b="1" dirty="0"/>
              <a:t>Результаты проведенных </a:t>
            </a:r>
            <a:r>
              <a:rPr lang="ru-RU" sz="4400" b="1" dirty="0" smtClean="0"/>
              <a:t>НИКО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0143" y="2132800"/>
            <a:ext cx="10244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4000" b="1" dirty="0" smtClean="0"/>
              <a:t>пробелы </a:t>
            </a:r>
            <a:r>
              <a:rPr lang="ru-RU" sz="4000" b="1" dirty="0"/>
              <a:t>в знаниях школьников </a:t>
            </a:r>
            <a:endParaRPr lang="ru-RU" sz="40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4000" b="1" dirty="0" smtClean="0"/>
              <a:t>необходимость </a:t>
            </a:r>
            <a:r>
              <a:rPr lang="ru-RU" sz="4000" b="1" dirty="0" err="1" smtClean="0"/>
              <a:t>уделения</a:t>
            </a:r>
            <a:r>
              <a:rPr lang="ru-RU" sz="4000" b="1" dirty="0" smtClean="0"/>
              <a:t> </a:t>
            </a:r>
            <a:r>
              <a:rPr lang="ru-RU" sz="4000" b="1" dirty="0"/>
              <a:t>особого внимания </a:t>
            </a:r>
            <a:r>
              <a:rPr lang="ru-RU" sz="4000" b="1" u="sng" dirty="0">
                <a:solidFill>
                  <a:srgbClr val="C00000"/>
                </a:solidFill>
              </a:rPr>
              <a:t>основной </a:t>
            </a:r>
            <a:r>
              <a:rPr lang="ru-RU" sz="4000" b="1" u="sng" dirty="0" smtClean="0">
                <a:solidFill>
                  <a:srgbClr val="C00000"/>
                </a:solidFill>
              </a:rPr>
              <a:t>школе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b="1" dirty="0" smtClean="0"/>
              <a:t>необходимость </a:t>
            </a:r>
            <a:r>
              <a:rPr lang="ru-RU" sz="4000" b="1" dirty="0"/>
              <a:t>дополнительной методической поддержки </a:t>
            </a:r>
            <a:r>
              <a:rPr lang="ru-RU" sz="4000" b="1" u="sng" dirty="0">
                <a:solidFill>
                  <a:srgbClr val="C00000"/>
                </a:solidFill>
              </a:rPr>
              <a:t>сельских </a:t>
            </a:r>
            <a:r>
              <a:rPr lang="ru-RU" sz="4000" b="1" u="sng" dirty="0" smtClean="0">
                <a:solidFill>
                  <a:srgbClr val="C00000"/>
                </a:solidFill>
              </a:rPr>
              <a:t>школ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Широкоэкранная презентация по школьным предметам (с нарисованной классной доской)</Template>
  <TotalTime>0</TotalTime>
  <Words>1502</Words>
  <Application>Microsoft Office PowerPoint</Application>
  <PresentationFormat>Широкоэкранный</PresentationFormat>
  <Paragraphs>432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Education 16x9</vt:lpstr>
      <vt:lpstr>Единая система оценки качества образования Российской Федерации как многоуровневая система мониторинга</vt:lpstr>
      <vt:lpstr>ЕСОКО - единая система оценки качества образования </vt:lpstr>
      <vt:lpstr>Система оценки качества школьного образования в России в настоящее время является многоуровневой, состоящей из нескольких процедур</vt:lpstr>
      <vt:lpstr>Организационную инфраструктуру обеспечивают</vt:lpstr>
      <vt:lpstr>Элементы российской единой системы оценки качества образования (ЕСОКО)</vt:lpstr>
      <vt:lpstr>Презентация PowerPoint</vt:lpstr>
      <vt:lpstr>Презентация PowerPoint</vt:lpstr>
      <vt:lpstr>Календарь НИКО</vt:lpstr>
      <vt:lpstr>Результаты проведенных НИКО</vt:lpstr>
      <vt:lpstr>Презентация PowerPoint</vt:lpstr>
      <vt:lpstr>Задания ВПР</vt:lpstr>
      <vt:lpstr>Результаты ВПР</vt:lpstr>
      <vt:lpstr>Начальная школа РУССКИЙ ЯЗЫК </vt:lpstr>
      <vt:lpstr>Начальная школа МАТЕМАТИКА</vt:lpstr>
      <vt:lpstr>Начальная школа ОКРУЖАЮЩИЙ МИР</vt:lpstr>
      <vt:lpstr>Презентация PowerPoint</vt:lpstr>
      <vt:lpstr>Презентация PowerPoint</vt:lpstr>
      <vt:lpstr>Основные международные сопоставительные исследования качества образования, в которых участвует Россия</vt:lpstr>
      <vt:lpstr>Система оценки качества школьного образования в России в настоящее время является многоуровневой, состоящей из нескольких процедур</vt:lpstr>
      <vt:lpstr>Модель ЕСОКО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УчебныеПрезентации.рф</cp:keywords>
  <cp:lastModifiedBy/>
  <cp:revision>1</cp:revision>
  <dcterms:created xsi:type="dcterms:W3CDTF">2015-10-28T11:13:39Z</dcterms:created>
  <dcterms:modified xsi:type="dcterms:W3CDTF">2019-01-16T06:12:28Z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